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12" r:id="rId1"/>
  </p:sldMasterIdLst>
  <p:notesMasterIdLst>
    <p:notesMasterId r:id="rId10"/>
  </p:notesMasterIdLst>
  <p:handoutMasterIdLst>
    <p:handoutMasterId r:id="rId11"/>
  </p:handoutMasterIdLst>
  <p:sldIdLst>
    <p:sldId id="256" r:id="rId2"/>
    <p:sldId id="279" r:id="rId3"/>
    <p:sldId id="289" r:id="rId4"/>
    <p:sldId id="280" r:id="rId5"/>
    <p:sldId id="282" r:id="rId6"/>
    <p:sldId id="291" r:id="rId7"/>
    <p:sldId id="290" r:id="rId8"/>
    <p:sldId id="286" r:id="rId9"/>
  </p:sldIdLst>
  <p:sldSz cx="12188825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39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rina Branson" initials="TB" lastIdx="0" clrIdx="0">
    <p:extLst>
      <p:ext uri="{19B8F6BF-5375-455C-9EA6-DF929625EA0E}">
        <p15:presenceInfo xmlns:p15="http://schemas.microsoft.com/office/powerpoint/2012/main" userId="S-1-5-21-1917802627-333979519-618671499-638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16543"/>
    <a:srgbClr val="404040"/>
    <a:srgbClr val="22684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3B4B98B0-60AC-42C2-AFA5-B58CD77FA1E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>
      <p:cViewPr varScale="1">
        <p:scale>
          <a:sx n="75" d="100"/>
          <a:sy n="75" d="100"/>
        </p:scale>
        <p:origin x="62" y="293"/>
      </p:cViewPr>
      <p:guideLst>
        <p:guide orient="horz" pos="2160"/>
        <p:guide pos="3839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howGuides="1">
      <p:cViewPr varScale="1">
        <p:scale>
          <a:sx n="63" d="100"/>
          <a:sy n="63" d="100"/>
        </p:scale>
        <p:origin x="1986" y="10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BEA74EB7-856E-45FD-83F0-5F7C6F3E4372}" type="datetimeFigureOut">
              <a:rPr lang="en-US"/>
              <a:t>5/2/2023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14886E15-F82A-4596-A46C-375C6D3981E1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683081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61B0E40-8125-41F8-BB6C-139D8D531A4F}" type="datetimeFigureOut">
              <a:rPr lang="en-US"/>
              <a:t>5/2/2023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7988" y="696913"/>
            <a:ext cx="6194425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BF105DB2-FD3E-441D-8B7E-7AE83ECE27B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8947205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block"/>
          <p:cNvSpPr/>
          <p:nvPr/>
        </p:nvSpPr>
        <p:spPr bwMode="white">
          <a:xfrm>
            <a:off x="1141413" y="1600200"/>
            <a:ext cx="9902952" cy="32766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7" name="top graphic" descr="Top border design"/>
          <p:cNvGrpSpPr/>
          <p:nvPr/>
        </p:nvGrpSpPr>
        <p:grpSpPr>
          <a:xfrm>
            <a:off x="1279" y="0"/>
            <a:ext cx="12188952" cy="429768"/>
            <a:chOff x="1279" y="0"/>
            <a:chExt cx="12188952" cy="429768"/>
          </a:xfrm>
        </p:grpSpPr>
        <p:sp>
          <p:nvSpPr>
            <p:cNvPr id="8" name="Rectangle 7"/>
            <p:cNvSpPr/>
            <p:nvPr/>
          </p:nvSpPr>
          <p:spPr>
            <a:xfrm>
              <a:off x="1279" y="0"/>
              <a:ext cx="12188952" cy="2286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ectangle 8"/>
            <p:cNvSpPr/>
            <p:nvPr/>
          </p:nvSpPr>
          <p:spPr>
            <a:xfrm>
              <a:off x="1279" y="228600"/>
              <a:ext cx="12188952" cy="201168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279" y="306324"/>
              <a:ext cx="12188952" cy="457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grpSp>
        <p:nvGrpSpPr>
          <p:cNvPr id="23" name="bottom graphic" descr="Bottom border design"/>
          <p:cNvGrpSpPr/>
          <p:nvPr/>
        </p:nvGrpSpPr>
        <p:grpSpPr>
          <a:xfrm>
            <a:off x="0" y="6080760"/>
            <a:ext cx="12190231" cy="777240"/>
            <a:chOff x="0" y="6080760"/>
            <a:chExt cx="12190231" cy="777240"/>
          </a:xfrm>
        </p:grpSpPr>
        <p:sp>
          <p:nvSpPr>
            <p:cNvPr id="13" name="Rectangle 12"/>
            <p:cNvSpPr/>
            <p:nvPr/>
          </p:nvSpPr>
          <p:spPr>
            <a:xfrm>
              <a:off x="0" y="6217920"/>
              <a:ext cx="12188825" cy="64008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003">
              <a:schemeClr val="dk2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1279" y="6080760"/>
              <a:ext cx="12188952" cy="97215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1279" y="6172200"/>
              <a:ext cx="12188952" cy="274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">
          <a:xfrm>
            <a:off x="1522414" y="1905000"/>
            <a:ext cx="9143998" cy="2667000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6600">
                <a:solidFill>
                  <a:schemeClr val="bg1"/>
                </a:solidFill>
                <a:effectLst>
                  <a:outerShdw blurRad="88900" algn="ctr" rotWithShape="0">
                    <a:prstClr val="black">
                      <a:alpha val="35000"/>
                    </a:prst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2413" y="5029200"/>
            <a:ext cx="8229598" cy="838200"/>
          </a:xfrm>
        </p:spPr>
        <p:txBody>
          <a:bodyPr/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/>
              <a:pPr/>
              <a:t>5/2/2023</a:t>
            </a:fld>
            <a:endParaRPr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94935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/>
              <a:pPr/>
              <a:t>5/2/2023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477828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94507" y="609600"/>
            <a:ext cx="1143001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2413" y="609600"/>
            <a:ext cx="7696198" cy="5410200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/>
              <a:pPr/>
              <a:t>5/2/2023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040326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/>
              <a:pPr/>
              <a:t>5/2/2023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064757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3" y="1905000"/>
            <a:ext cx="9144000" cy="2667000"/>
          </a:xfrm>
        </p:spPr>
        <p:txBody>
          <a:bodyPr anchor="b">
            <a:normAutofit/>
          </a:bodyPr>
          <a:lstStyle>
            <a:lvl1pPr algn="l">
              <a:defRPr sz="5400" b="0" cap="none" baseline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4876800"/>
            <a:ext cx="8229598" cy="114300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black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black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E36636D-D922-432D-A958-524484B5923D}" type="datetimeFigureOut">
              <a:rPr lang="en-US"/>
              <a:pPr/>
              <a:t>5/2/2023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black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58729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2413" y="1904999"/>
            <a:ext cx="4435564" cy="4088921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849" y="1904999"/>
            <a:ext cx="4435564" cy="4088921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/>
              <a:pPr/>
              <a:t>5/2/2023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36067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1828800"/>
            <a:ext cx="4419599" cy="685801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2413" y="2590801"/>
            <a:ext cx="4419599" cy="3429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46814" y="1828800"/>
            <a:ext cx="4419599" cy="685801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46814" y="2590801"/>
            <a:ext cx="4419599" cy="3429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/>
              <a:pPr/>
              <a:t>5/2/2023</a:t>
            </a:fld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36762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/>
              <a:pPr/>
              <a:t>5/2/2023</a:t>
            </a:fld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23199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bottom graphic"/>
          <p:cNvGrpSpPr/>
          <p:nvPr userDrawn="1"/>
        </p:nvGrpSpPr>
        <p:grpSpPr>
          <a:xfrm>
            <a:off x="0" y="6309360"/>
            <a:ext cx="12190231" cy="548640"/>
            <a:chOff x="0" y="6309360"/>
            <a:chExt cx="12190231" cy="548640"/>
          </a:xfrm>
        </p:grpSpPr>
        <p:sp>
          <p:nvSpPr>
            <p:cNvPr id="7" name="Rectangle 6"/>
            <p:cNvSpPr/>
            <p:nvPr/>
          </p:nvSpPr>
          <p:spPr>
            <a:xfrm>
              <a:off x="0" y="6400800"/>
              <a:ext cx="12188825" cy="4572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003">
              <a:schemeClr val="dk2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8" name="Rectangle 7"/>
            <p:cNvSpPr/>
            <p:nvPr/>
          </p:nvSpPr>
          <p:spPr>
            <a:xfrm>
              <a:off x="1279" y="6309360"/>
              <a:ext cx="12188952" cy="97215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ectangle 8"/>
            <p:cNvSpPr/>
            <p:nvPr/>
          </p:nvSpPr>
          <p:spPr>
            <a:xfrm>
              <a:off x="1279" y="6379143"/>
              <a:ext cx="12188952" cy="274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/>
              <a:pPr/>
              <a:t>5/2/2023</a:t>
            </a:fld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096112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ame" descr="Border design"/>
          <p:cNvSpPr/>
          <p:nvPr/>
        </p:nvSpPr>
        <p:spPr>
          <a:xfrm>
            <a:off x="1217610" y="1019175"/>
            <a:ext cx="6126480" cy="4572000"/>
          </a:xfrm>
          <a:prstGeom prst="rect">
            <a:avLst/>
          </a:prstGeom>
          <a:noFill/>
          <a:ln w="101600">
            <a:solidFill>
              <a:schemeClr val="accent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23214" y="1371600"/>
            <a:ext cx="3124200" cy="2057400"/>
          </a:xfrm>
        </p:spPr>
        <p:txBody>
          <a:bodyPr anchor="b">
            <a:normAutofit/>
          </a:bodyPr>
          <a:lstStyle>
            <a:lvl1pPr algn="l">
              <a:defRPr sz="3200" b="1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91930" y="1293495"/>
            <a:ext cx="5577840" cy="402336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23214" y="3536829"/>
            <a:ext cx="3124200" cy="1797169"/>
          </a:xfrm>
        </p:spPr>
        <p:txBody>
          <a:bodyPr>
            <a:normAutofit/>
          </a:bodyPr>
          <a:lstStyle>
            <a:lvl1pPr marL="0" indent="0">
              <a:spcBef>
                <a:spcPts val="8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/>
              <a:pPr/>
              <a:t>5/2/2023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933866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ame" descr="Border design"/>
          <p:cNvSpPr/>
          <p:nvPr/>
        </p:nvSpPr>
        <p:spPr>
          <a:xfrm>
            <a:off x="1217610" y="1019175"/>
            <a:ext cx="6126480" cy="4572000"/>
          </a:xfrm>
          <a:prstGeom prst="rect">
            <a:avLst/>
          </a:prstGeom>
          <a:noFill/>
          <a:ln w="101600">
            <a:solidFill>
              <a:schemeClr val="accent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23214" y="1371600"/>
            <a:ext cx="3124200" cy="2057400"/>
          </a:xfrm>
        </p:spPr>
        <p:txBody>
          <a:bodyPr anchor="b">
            <a:normAutofit/>
          </a:bodyPr>
          <a:lstStyle>
            <a:lvl1pPr algn="l">
              <a:defRPr sz="32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1400490" y="1202055"/>
            <a:ext cx="5760720" cy="4206240"/>
          </a:xfrm>
          <a:solidFill>
            <a:schemeClr val="bg1">
              <a:lumMod val="95000"/>
            </a:schemeClr>
          </a:solidFill>
        </p:spPr>
        <p:txBody>
          <a:bodyPr tIns="914400">
            <a:normAutofit/>
          </a:bodyPr>
          <a:lstStyle>
            <a:lvl1pPr marL="0" indent="0" algn="ctr">
              <a:spcBef>
                <a:spcPts val="0"/>
              </a:spcBef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23214" y="3536829"/>
            <a:ext cx="3124200" cy="1797171"/>
          </a:xfrm>
        </p:spPr>
        <p:txBody>
          <a:bodyPr>
            <a:normAutofit/>
          </a:bodyPr>
          <a:lstStyle>
            <a:lvl1pPr marL="0" indent="0">
              <a:spcBef>
                <a:spcPts val="8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/>
              <a:pPr/>
              <a:t>5/2/2023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96842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bottom graphic" descr="Bottom border design"/>
          <p:cNvGrpSpPr/>
          <p:nvPr/>
        </p:nvGrpSpPr>
        <p:grpSpPr>
          <a:xfrm>
            <a:off x="0" y="6309360"/>
            <a:ext cx="12190231" cy="548640"/>
            <a:chOff x="0" y="6309360"/>
            <a:chExt cx="12190231" cy="548640"/>
          </a:xfrm>
        </p:grpSpPr>
        <p:sp>
          <p:nvSpPr>
            <p:cNvPr id="7" name="Rectangle 6"/>
            <p:cNvSpPr/>
            <p:nvPr/>
          </p:nvSpPr>
          <p:spPr>
            <a:xfrm>
              <a:off x="0" y="6400800"/>
              <a:ext cx="12188825" cy="4572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003">
              <a:schemeClr val="dk2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8" name="Rectangle 7"/>
            <p:cNvSpPr/>
            <p:nvPr/>
          </p:nvSpPr>
          <p:spPr>
            <a:xfrm>
              <a:off x="1279" y="6309360"/>
              <a:ext cx="12188952" cy="97215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ectangle 8"/>
            <p:cNvSpPr/>
            <p:nvPr/>
          </p:nvSpPr>
          <p:spPr>
            <a:xfrm>
              <a:off x="1279" y="6379143"/>
              <a:ext cx="12188952" cy="274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grpSp>
        <p:nvGrpSpPr>
          <p:cNvPr id="10" name="top graphic" descr="Top border design"/>
          <p:cNvGrpSpPr/>
          <p:nvPr/>
        </p:nvGrpSpPr>
        <p:grpSpPr>
          <a:xfrm>
            <a:off x="1279" y="0"/>
            <a:ext cx="12188952" cy="320040"/>
            <a:chOff x="1279" y="0"/>
            <a:chExt cx="12188952" cy="320040"/>
          </a:xfrm>
        </p:grpSpPr>
        <p:sp>
          <p:nvSpPr>
            <p:cNvPr id="11" name="Rectangle 10"/>
            <p:cNvSpPr/>
            <p:nvPr/>
          </p:nvSpPr>
          <p:spPr>
            <a:xfrm>
              <a:off x="1279" y="0"/>
              <a:ext cx="12188952" cy="170234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1279" y="170234"/>
              <a:ext cx="12188952" cy="149806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1279" y="231421"/>
              <a:ext cx="12188952" cy="274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2876" y="609600"/>
            <a:ext cx="9143538" cy="10668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876" y="1905000"/>
            <a:ext cx="9143538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 bwMode="white">
          <a:xfrm>
            <a:off x="1507498" y="6516865"/>
            <a:ext cx="6062145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cap="all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 bwMode="white">
          <a:xfrm>
            <a:off x="7994363" y="6516865"/>
            <a:ext cx="1327622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fld id="{8E36636D-D922-432D-A958-524484B5923D}" type="datetimeFigureOut">
              <a:rPr lang="en-US" smtClean="0"/>
              <a:pPr/>
              <a:t>5/2/2023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white">
          <a:xfrm>
            <a:off x="9730094" y="6516865"/>
            <a:ext cx="936319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845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accent1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lnSpc>
          <a:spcPct val="90000"/>
        </a:lnSpc>
        <a:spcBef>
          <a:spcPts val="1800"/>
        </a:spcBef>
        <a:buClr>
          <a:schemeClr val="tx1"/>
        </a:buClr>
        <a:buSzPct val="100000"/>
        <a:buFont typeface="Arial" pitchFamily="34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tx1"/>
        </a:buClr>
        <a:buSzPct val="100000"/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100000"/>
        <a:buFont typeface="Arial" pitchFamily="34" charset="0"/>
        <a:buChar char="▪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100000"/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5544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100000"/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7830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100000"/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402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01995" y="5328900"/>
            <a:ext cx="7391399" cy="614700"/>
          </a:xfrm>
        </p:spPr>
        <p:txBody>
          <a:bodyPr>
            <a:norm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Board of Governors Meeting – May 10, 2023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141412" y="1600200"/>
            <a:ext cx="4495800" cy="3276600"/>
          </a:xfrm>
          <a:prstGeom prst="rect">
            <a:avLst/>
          </a:prstGeom>
          <a:solidFill>
            <a:srgbClr val="216543"/>
          </a:solidFill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1865312" y="1381538"/>
            <a:ext cx="3048000" cy="27515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endParaRPr lang="en-US" sz="4800" dirty="0"/>
          </a:p>
          <a:p>
            <a:pPr algn="ctr">
              <a:lnSpc>
                <a:spcPct val="90000"/>
              </a:lnSpc>
            </a:pP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Financial</a:t>
            </a:r>
          </a:p>
          <a:p>
            <a:pPr algn="ctr">
              <a:lnSpc>
                <a:spcPct val="90000"/>
              </a:lnSpc>
            </a:pP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Status</a:t>
            </a:r>
          </a:p>
          <a:p>
            <a:pPr algn="ctr">
              <a:lnSpc>
                <a:spcPct val="90000"/>
              </a:lnSpc>
            </a:pP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Update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F09D2C9-0940-4356-9DF3-B3818748715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42212" y="1529100"/>
            <a:ext cx="2209801" cy="2040129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A4C66FC-07FB-4059-9642-DC1B5BC465E7}"/>
              </a:ext>
            </a:extLst>
          </p:cNvPr>
          <p:cNvSpPr txBox="1"/>
          <p:nvPr/>
        </p:nvSpPr>
        <p:spPr>
          <a:xfrm>
            <a:off x="6018212" y="3962400"/>
            <a:ext cx="5562600" cy="1047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EASTERN WEST VIRGINIA COMMUNITY AND TECHNICAL COLLEGE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1522643" y="304800"/>
            <a:ext cx="9143538" cy="1066800"/>
          </a:xfrm>
        </p:spPr>
        <p:txBody>
          <a:bodyPr/>
          <a:lstStyle/>
          <a:p>
            <a:r>
              <a:rPr lang="en-US" dirty="0">
                <a:solidFill>
                  <a:srgbClr val="2165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Financial Highlights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1522643" y="1676400"/>
            <a:ext cx="9067569" cy="464820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Cash Balances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(at 04/30/23)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Budget -vs- Actual (Cash Basis)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(at 04/30/23)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Budget Revisions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(no revisions since 01/25/23 meeting)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HEERF Funds Balance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1200">
                <a:latin typeface="Arial" panose="020B0604020202020204" pitchFamily="34" charset="0"/>
                <a:cs typeface="Arial" panose="020B0604020202020204" pitchFamily="34" charset="0"/>
              </a:rPr>
              <a:t>at 04/30/23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Pending: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      	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	- Budget Scenarios (Finance Committee discussion)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	- Finance Committee is to schedule a meeting.</a:t>
            </a:r>
          </a:p>
        </p:txBody>
      </p:sp>
    </p:spTree>
    <p:extLst>
      <p:ext uri="{BB962C8B-B14F-4D97-AF65-F5344CB8AC3E}">
        <p14:creationId xmlns:p14="http://schemas.microsoft.com/office/powerpoint/2010/main" val="3113652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B602FF37-911F-6C87-78E3-DCC773119C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0612" y="404231"/>
            <a:ext cx="7239000" cy="6337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3558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64084D61-2611-E680-78E4-CA67EA33D1A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6612" y="700087"/>
            <a:ext cx="10591800" cy="5929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7913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2728870-FDE4-6F84-3B2C-F477349144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8213" y="890587"/>
            <a:ext cx="7543800" cy="54340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7750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72052F86-794D-BA49-C3BE-236F9124B9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0612" y="581024"/>
            <a:ext cx="7134225" cy="5895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1605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91AEE144-D972-984B-CA7E-6E2B867F0C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2413" y="685800"/>
            <a:ext cx="9144000" cy="1295400"/>
          </a:xfrm>
        </p:spPr>
        <p:txBody>
          <a:bodyPr anchor="b">
            <a:normAutofit/>
          </a:bodyPr>
          <a:lstStyle/>
          <a:p>
            <a:r>
              <a:rPr lang="en-US" dirty="0"/>
              <a:t>FY23 Budget Revisions</a:t>
            </a:r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DBF9FAA0-F73B-4C80-0EC0-2377E45DE9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22413" y="2667001"/>
            <a:ext cx="8229597" cy="990599"/>
          </a:xfrm>
        </p:spPr>
        <p:txBody>
          <a:bodyPr/>
          <a:lstStyle/>
          <a:p>
            <a:r>
              <a:rPr lang="en-US" dirty="0"/>
              <a:t>No budget revisions since 01/25/23 board meeting.</a:t>
            </a:r>
          </a:p>
        </p:txBody>
      </p:sp>
    </p:spTree>
    <p:extLst>
      <p:ext uri="{BB962C8B-B14F-4D97-AF65-F5344CB8AC3E}">
        <p14:creationId xmlns:p14="http://schemas.microsoft.com/office/powerpoint/2010/main" val="1983322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14528DA4-57FC-3336-DA81-47BB7FDBF3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46250" y="285750"/>
            <a:ext cx="8696325" cy="6343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7668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triped Border 16x9">
  <a:themeElements>
    <a:clrScheme name="StripedBorder_16x9">
      <a:dk1>
        <a:srgbClr val="404040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Glow Edge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12000"/>
                <a:satMod val="240000"/>
              </a:schemeClr>
              <a:schemeClr val="phClr">
                <a:tint val="98000"/>
              </a:schemeClr>
            </a:duotone>
          </a:blip>
          <a:tile tx="0" ty="0" sx="100000" sy="100000" flip="none" algn="ctr"/>
        </a:blipFill>
      </a:bgFillStyleLst>
    </a:fmtScheme>
  </a:themeElements>
  <a:objectDefaults>
    <a:spDef>
      <a:spPr>
        <a:solidFill>
          <a:schemeClr val="accent1">
            <a:lumMod val="50000"/>
          </a:schemeClr>
        </a:solidFill>
        <a:ln>
          <a:solidFill>
            <a:schemeClr val="accent1">
              <a:lumMod val="50000"/>
            </a:schemeClr>
          </a:solidFill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dirty="0" err="1" smtClean="0">
            <a:solidFill>
              <a:schemeClr val="bg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  <a:extLst>
    <a:ext uri="{05A4C25C-085E-4340-85A3-A5531E510DB2}">
      <thm15:themeFamily xmlns:thm15="http://schemas.microsoft.com/office/thememl/2012/main" name="Striped black border presentation (widescreen).potx" id="{96522838-024F-4A04-A543-9EF396F770C0}" vid="{BD969DAD-256A-4182-ABA2-1577ED7D3144}"/>
    </a:ext>
  </a:extLst>
</a:theme>
</file>

<file path=ppt/theme/theme2.xml><?xml version="1.0" encoding="utf-8"?>
<a:theme xmlns:a="http://schemas.openxmlformats.org/drawingml/2006/main" name="Office Theme">
  <a:themeElements>
    <a:clrScheme name="StripedBorder_16x9">
      <a:dk1>
        <a:srgbClr val="404040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Glow Edge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StripedBorder_16x9">
      <a:dk1>
        <a:srgbClr val="404040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Glow Edge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Striped black border presentation (widescreen)</Template>
  <TotalTime>5189</TotalTime>
  <Words>89</Words>
  <Application>Microsoft Office PowerPoint</Application>
  <PresentationFormat>Custom</PresentationFormat>
  <Paragraphs>18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Euphemia</vt:lpstr>
      <vt:lpstr>Striped Border 16x9</vt:lpstr>
      <vt:lpstr>PowerPoint Presentation</vt:lpstr>
      <vt:lpstr>Financial Highlights</vt:lpstr>
      <vt:lpstr>PowerPoint Presentation</vt:lpstr>
      <vt:lpstr>PowerPoint Presentation</vt:lpstr>
      <vt:lpstr>PowerPoint Presentation</vt:lpstr>
      <vt:lpstr>PowerPoint Presentation</vt:lpstr>
      <vt:lpstr>FY23 Budget Revisions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Financial</dc:title>
  <dc:creator>John Galatic</dc:creator>
  <cp:lastModifiedBy>Trina Branson</cp:lastModifiedBy>
  <cp:revision>355</cp:revision>
  <cp:lastPrinted>2018-10-24T15:34:35Z</cp:lastPrinted>
  <dcterms:created xsi:type="dcterms:W3CDTF">2018-09-17T20:05:35Z</dcterms:created>
  <dcterms:modified xsi:type="dcterms:W3CDTF">2023-05-02T18:52:12Z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</Properties>
</file>