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5"/>
  </p:notesMasterIdLst>
  <p:handoutMasterIdLst>
    <p:handoutMasterId r:id="rId6"/>
  </p:handoutMasterIdLst>
  <p:sldIdLst>
    <p:sldId id="256" r:id="rId2"/>
    <p:sldId id="279" r:id="rId3"/>
    <p:sldId id="278" r:id="rId4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67" d="100"/>
          <a:sy n="67" d="100"/>
        </p:scale>
        <p:origin x="451" y="5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asternaduc\JGalatic\Board%20of%20Governers\FY22\072121%20BOG%20meeting\Reports\2a.%20Cash%20Available%20as%20of%20063021%20%20%20DO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Cash Available (as of 06/30/21)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26-4950-9FF3-EC6D39AEAB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26-4950-9FF3-EC6D39AEAB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26-4950-9FF3-EC6D39AEAB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026-4950-9FF3-EC6D39AEAB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026-4950-9FF3-EC6D39AEAB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026-4950-9FF3-EC6D39AEAB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Sheet1!$B$3:$B$8</c:f>
              <c:strCache>
                <c:ptCount val="6"/>
                <c:pt idx="0">
                  <c:v>State Appropriations</c:v>
                </c:pt>
                <c:pt idx="1">
                  <c:v>Tuition (E&amp;G) &amp; Fees</c:v>
                </c:pt>
                <c:pt idx="2">
                  <c:v>Auxiliary (Workforce)</c:v>
                </c:pt>
                <c:pt idx="3">
                  <c:v>Tuition (Capital)</c:v>
                </c:pt>
                <c:pt idx="4">
                  <c:v>State &amp; Private Grants</c:v>
                </c:pt>
                <c:pt idx="5">
                  <c:v>Federal Grants</c:v>
                </c:pt>
              </c:strCache>
            </c:strRef>
          </c:cat>
          <c:val>
            <c:numRef>
              <c:f>Sheet1!$D$3:$D$8</c:f>
              <c:numCache>
                <c:formatCode>_("$"* #,##0.00_);_("$"* \(#,##0.00\);_("$"* "-"??_);_(@_)</c:formatCode>
                <c:ptCount val="6"/>
                <c:pt idx="0">
                  <c:v>0</c:v>
                </c:pt>
                <c:pt idx="1">
                  <c:v>1212368.92</c:v>
                </c:pt>
                <c:pt idx="2">
                  <c:v>932760.6</c:v>
                </c:pt>
                <c:pt idx="3">
                  <c:v>258501.24</c:v>
                </c:pt>
                <c:pt idx="4">
                  <c:v>18778.7</c:v>
                </c:pt>
                <c:pt idx="5">
                  <c:v>810415.45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026-4950-9FF3-EC6D39AEAB4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7/14/2021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7/14/2021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7/14/2021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Board of Governors Meeting – July 21, 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99060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5812" y="1600200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Update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18212" y="1600200"/>
            <a:ext cx="4038600" cy="327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2" y="1829374"/>
            <a:ext cx="3505199" cy="28182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876" y="4572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876" y="1523999"/>
            <a:ext cx="9143538" cy="486650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FY22 Fee Schedule Revision – Revised to indicate WV Invests covered fees (see Fee Schedule)</a:t>
            </a:r>
          </a:p>
          <a:p>
            <a:pPr>
              <a:lnSpc>
                <a:spcPct val="120000"/>
              </a:lnSpc>
            </a:pPr>
            <a:r>
              <a:rPr lang="en-US" dirty="0"/>
              <a:t>FY21 Audit Schedule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Interim Work:</a:t>
            </a:r>
            <a:r>
              <a:rPr lang="en-US"/>
              <a:t>		July </a:t>
            </a:r>
            <a:r>
              <a:rPr lang="en-US" dirty="0"/>
              <a:t>12 – July 16</a:t>
            </a:r>
            <a:br>
              <a:rPr lang="en-US" dirty="0"/>
            </a:br>
            <a:r>
              <a:rPr lang="en-US" dirty="0"/>
              <a:t>	Final Work:	</a:t>
            </a:r>
            <a:r>
              <a:rPr lang="en-US"/>
              <a:t>		August </a:t>
            </a:r>
            <a:r>
              <a:rPr lang="en-US" dirty="0"/>
              <a:t>30 – September 3</a:t>
            </a:r>
            <a:br>
              <a:rPr lang="en-US" dirty="0"/>
            </a:br>
            <a:r>
              <a:rPr lang="en-US" dirty="0"/>
              <a:t>	Draft Financials:		Due September 15</a:t>
            </a:r>
            <a:br>
              <a:rPr lang="en-US" dirty="0"/>
            </a:br>
            <a:r>
              <a:rPr lang="en-US" dirty="0"/>
              <a:t>	</a:t>
            </a:r>
            <a:r>
              <a:rPr lang="en-US"/>
              <a:t>Final Financials:</a:t>
            </a:r>
            <a:r>
              <a:rPr lang="en-US" dirty="0"/>
              <a:t>		Due October 15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Cares Funding Update</a:t>
            </a:r>
          </a:p>
          <a:p>
            <a:r>
              <a:rPr lang="en-US" dirty="0"/>
              <a:t>FY22 Budget Scenarios (Finance Committee discussion)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575482"/>
              </p:ext>
            </p:extLst>
          </p:nvPr>
        </p:nvGraphicFramePr>
        <p:xfrm>
          <a:off x="2556676" y="2895600"/>
          <a:ext cx="6237075" cy="3193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4EBEDABD-9FD2-46AC-B5D7-B530B7EDD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812" y="533400"/>
            <a:ext cx="6847037" cy="22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0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4468</TotalTime>
  <Words>96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Euphemia</vt:lpstr>
      <vt:lpstr>Times New Roman</vt:lpstr>
      <vt:lpstr>Striped Border 16x9</vt:lpstr>
      <vt:lpstr>PowerPoint Presentation</vt:lpstr>
      <vt:lpstr>Financial Highlights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148</cp:revision>
  <cp:lastPrinted>2018-10-24T15:34:35Z</cp:lastPrinted>
  <dcterms:created xsi:type="dcterms:W3CDTF">2018-09-17T20:05:35Z</dcterms:created>
  <dcterms:modified xsi:type="dcterms:W3CDTF">2021-07-14T17:54:44Z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