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12" r:id="rId4"/>
  </p:sldMasterIdLst>
  <p:notesMasterIdLst>
    <p:notesMasterId r:id="rId14"/>
  </p:notesMasterIdLst>
  <p:handoutMasterIdLst>
    <p:handoutMasterId r:id="rId15"/>
  </p:handoutMasterIdLst>
  <p:sldIdLst>
    <p:sldId id="256" r:id="rId5"/>
    <p:sldId id="279" r:id="rId6"/>
    <p:sldId id="289" r:id="rId7"/>
    <p:sldId id="280" r:id="rId8"/>
    <p:sldId id="282" r:id="rId9"/>
    <p:sldId id="291" r:id="rId10"/>
    <p:sldId id="292" r:id="rId11"/>
    <p:sldId id="293" r:id="rId12"/>
    <p:sldId id="290" r:id="rId13"/>
  </p:sldIdLst>
  <p:sldSz cx="12188825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rina Branson" initials="TB" lastIdx="0" clrIdx="0">
    <p:extLst>
      <p:ext uri="{19B8F6BF-5375-455C-9EA6-DF929625EA0E}">
        <p15:presenceInfo xmlns:p15="http://schemas.microsoft.com/office/powerpoint/2012/main" userId="S-1-5-21-1917802627-333979519-618671499-63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216543"/>
    <a:srgbClr val="2268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>
      <p:cViewPr varScale="1">
        <p:scale>
          <a:sx n="74" d="100"/>
          <a:sy n="74" d="100"/>
        </p:scale>
        <p:origin x="350" y="77"/>
      </p:cViewPr>
      <p:guideLst>
        <p:guide orient="horz" pos="2160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1986" y="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EA74EB7-856E-45FD-83F0-5F7C6F3E4372}" type="datetimeFigureOut">
              <a:rPr lang="en-US"/>
              <a:t>8/22/2024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4886E15-F82A-4596-A46C-375C6D3981E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8308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61B0E40-8125-41F8-BB6C-139D8D531A4F}" type="datetimeFigureOut">
              <a:rPr lang="en-US"/>
              <a:t>8/22/2024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44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F105DB2-FD3E-441D-8B7E-7AE83ECE27B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94720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block"/>
          <p:cNvSpPr/>
          <p:nvPr/>
        </p:nvSpPr>
        <p:spPr bwMode="white">
          <a:xfrm>
            <a:off x="1141413" y="1600200"/>
            <a:ext cx="9902952" cy="32766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top graphic" descr="Top border design"/>
          <p:cNvGrpSpPr/>
          <p:nvPr/>
        </p:nvGrpSpPr>
        <p:grpSpPr>
          <a:xfrm>
            <a:off x="1279" y="0"/>
            <a:ext cx="12188952" cy="429768"/>
            <a:chOff x="1279" y="0"/>
            <a:chExt cx="12188952" cy="429768"/>
          </a:xfrm>
        </p:grpSpPr>
        <p:sp>
          <p:nvSpPr>
            <p:cNvPr id="8" name="Rectangle 7"/>
            <p:cNvSpPr/>
            <p:nvPr/>
          </p:nvSpPr>
          <p:spPr>
            <a:xfrm>
              <a:off x="1279" y="0"/>
              <a:ext cx="12188952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228600"/>
              <a:ext cx="12188952" cy="20116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279" y="306324"/>
              <a:ext cx="12188952" cy="457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23" name="bottom graphic" descr="Bottom border design"/>
          <p:cNvGrpSpPr/>
          <p:nvPr/>
        </p:nvGrpSpPr>
        <p:grpSpPr>
          <a:xfrm>
            <a:off x="0" y="6080760"/>
            <a:ext cx="12190231" cy="777240"/>
            <a:chOff x="0" y="6080760"/>
            <a:chExt cx="12190231" cy="777240"/>
          </a:xfrm>
        </p:grpSpPr>
        <p:sp>
          <p:nvSpPr>
            <p:cNvPr id="13" name="Rectangle 12"/>
            <p:cNvSpPr/>
            <p:nvPr/>
          </p:nvSpPr>
          <p:spPr>
            <a:xfrm>
              <a:off x="0" y="6217920"/>
              <a:ext cx="12188825" cy="64008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279" y="60807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279" y="6172200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">
          <a:xfrm>
            <a:off x="1522414" y="1905000"/>
            <a:ext cx="9143998" cy="2667000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029200"/>
            <a:ext cx="8229598" cy="83820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8/22/2024</a:t>
            </a:fld>
            <a:endParaRPr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4935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8/22/2024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77828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94507" y="609600"/>
            <a:ext cx="1143001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3" y="609600"/>
            <a:ext cx="7696198" cy="54102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8/22/2024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032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8/22/2024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0647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876800"/>
            <a:ext cx="8229598" cy="114300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E36636D-D922-432D-A958-524484B5923D}" type="datetimeFigureOut">
              <a:rPr lang="en-US"/>
              <a:pPr/>
              <a:t>8/22/2024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58729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4999"/>
            <a:ext cx="4435564" cy="408892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849" y="1904999"/>
            <a:ext cx="4435564" cy="408892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8/22/2024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6067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828800"/>
            <a:ext cx="4419599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590801"/>
            <a:ext cx="4419599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6814" y="1828800"/>
            <a:ext cx="4419599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6814" y="2590801"/>
            <a:ext cx="4419599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8/22/2024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676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8/22/2024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3199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bottom graphic"/>
          <p:cNvGrpSpPr/>
          <p:nvPr userDrawn="1"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Rectangle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8/22/2024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0961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" descr="Border design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3214" y="1371600"/>
            <a:ext cx="3124200" cy="2057400"/>
          </a:xfrm>
        </p:spPr>
        <p:txBody>
          <a:bodyPr anchor="b">
            <a:normAutofit/>
          </a:bodyPr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1930" y="1293495"/>
            <a:ext cx="5577840" cy="40233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3214" y="3536829"/>
            <a:ext cx="3124200" cy="1797169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8/22/2024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33866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" descr="Border design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3214" y="1371600"/>
            <a:ext cx="3124200" cy="2057400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400490" y="1202055"/>
            <a:ext cx="5760720" cy="4206240"/>
          </a:xfrm>
          <a:solidFill>
            <a:schemeClr val="bg1">
              <a:lumMod val="95000"/>
            </a:schemeClr>
          </a:solidFill>
        </p:spPr>
        <p:txBody>
          <a:bodyPr tIns="914400">
            <a:normAutofit/>
          </a:bodyPr>
          <a:lstStyle>
            <a:lvl1pPr marL="0" indent="0" algn="ctr">
              <a:spcBef>
                <a:spcPts val="0"/>
              </a:spcBef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3214" y="3536829"/>
            <a:ext cx="3124200" cy="1797171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8/22/2024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6842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bottom graphic" descr="Bottom border design"/>
          <p:cNvGrpSpPr/>
          <p:nvPr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Rectangle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0" name="top graphic" descr="Top border design"/>
          <p:cNvGrpSpPr/>
          <p:nvPr/>
        </p:nvGrpSpPr>
        <p:grpSpPr>
          <a:xfrm>
            <a:off x="1279" y="0"/>
            <a:ext cx="12188952" cy="320040"/>
            <a:chOff x="1279" y="0"/>
            <a:chExt cx="12188952" cy="320040"/>
          </a:xfrm>
        </p:grpSpPr>
        <p:sp>
          <p:nvSpPr>
            <p:cNvPr id="11" name="Rectangle 10"/>
            <p:cNvSpPr/>
            <p:nvPr/>
          </p:nvSpPr>
          <p:spPr>
            <a:xfrm>
              <a:off x="1279" y="0"/>
              <a:ext cx="12188952" cy="17023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279" y="170234"/>
              <a:ext cx="12188952" cy="14980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279" y="231421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876" y="609600"/>
            <a:ext cx="9143538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876" y="1905000"/>
            <a:ext cx="9143538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1507498" y="6516865"/>
            <a:ext cx="606214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white">
          <a:xfrm>
            <a:off x="7994363" y="6516865"/>
            <a:ext cx="132762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white">
          <a:xfrm>
            <a:off x="9730094" y="6516865"/>
            <a:ext cx="93631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84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SzPct val="100000"/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1995" y="5328900"/>
            <a:ext cx="7391399" cy="614700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Board of Governors Meeting – August 21, 2024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41412" y="1600200"/>
            <a:ext cx="4495800" cy="3276600"/>
          </a:xfrm>
          <a:prstGeom prst="rect">
            <a:avLst/>
          </a:prstGeom>
          <a:solidFill>
            <a:srgbClr val="216543"/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865312" y="1381538"/>
            <a:ext cx="3048000" cy="2751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sz="4800" dirty="0"/>
          </a:p>
          <a:p>
            <a:pPr algn="ctr">
              <a:lnSpc>
                <a:spcPct val="90000"/>
              </a:lnSpc>
            </a:pP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</a:t>
            </a:r>
          </a:p>
          <a:p>
            <a:pPr algn="ctr">
              <a:lnSpc>
                <a:spcPct val="90000"/>
              </a:lnSpc>
            </a:pP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Status</a:t>
            </a:r>
          </a:p>
          <a:p>
            <a:pPr algn="ctr">
              <a:lnSpc>
                <a:spcPct val="90000"/>
              </a:lnSpc>
            </a:pP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9B6EF28-5144-4116-9012-0A763DFD83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3710" y="1720464"/>
            <a:ext cx="3828620" cy="303607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522643" y="304800"/>
            <a:ext cx="9143538" cy="1066800"/>
          </a:xfrm>
        </p:spPr>
        <p:txBody>
          <a:bodyPr/>
          <a:lstStyle/>
          <a:p>
            <a:r>
              <a:rPr lang="en-US" dirty="0">
                <a:solidFill>
                  <a:srgbClr val="2165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Highlights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522643" y="1676400"/>
            <a:ext cx="9905769" cy="34290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Cash Balances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(at 07/31/24)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Budget -vs- Actual (Cash Basis)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(at 07/31/24)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Current Year Actual –vs- Previous Year Actual (Cash Basis)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(at 07/31/24)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Budget Revisions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(for the month of 07/24)</a:t>
            </a:r>
          </a:p>
        </p:txBody>
      </p:sp>
    </p:spTree>
    <p:extLst>
      <p:ext uri="{BB962C8B-B14F-4D97-AF65-F5344CB8AC3E}">
        <p14:creationId xmlns:p14="http://schemas.microsoft.com/office/powerpoint/2010/main" val="31136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6D40E9F-3453-4F08-6276-BA06B05D46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012" y="239050"/>
            <a:ext cx="5562600" cy="6293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558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45B7657-48C7-35B9-9DE2-2383734B24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0612" y="220096"/>
            <a:ext cx="7391400" cy="6352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913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ADA86B5-9FF9-9355-A886-7B4BCF39B7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0012" y="214236"/>
            <a:ext cx="9296400" cy="6325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750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38EED28-76E0-992B-F6B5-F0F8738ED9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6212" y="235413"/>
            <a:ext cx="9195409" cy="6317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605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9C4338F-9FCD-1C17-3267-DFC8F1FA0B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7212" y="119400"/>
            <a:ext cx="8491851" cy="65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946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C63EB24-041B-9C32-0902-B9138E35E5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8212" y="224814"/>
            <a:ext cx="7767810" cy="6404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621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F8A963B-E24B-73A7-224C-771B7697EC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87" y="1719262"/>
            <a:ext cx="11982450" cy="34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32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iped Border 16x9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98000"/>
              </a:schemeClr>
            </a:duotone>
          </a:blip>
          <a:tile tx="0" ty="0" sx="100000" sy="100000" flip="none" algn="ctr"/>
        </a:blipFill>
      </a:bgFillStyleLst>
    </a:fmtScheme>
  </a:themeElements>
  <a:objectDefaults>
    <a:spDef>
      <a:spPr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Striped black border presentation (widescreen).potx" id="{96522838-024F-4A04-A543-9EF396F770C0}" vid="{BD969DAD-256A-4182-ABA2-1577ED7D3144}"/>
    </a:ext>
  </a:extLst>
</a:theme>
</file>

<file path=ppt/theme/theme2.xml><?xml version="1.0" encoding="utf-8"?>
<a:theme xmlns:a="http://schemas.openxmlformats.org/drawingml/2006/main" name="Office Theme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5BC2E8A852E64191E0261D962ECE87" ma:contentTypeVersion="12" ma:contentTypeDescription="Create a new document." ma:contentTypeScope="" ma:versionID="e7a21155833d0df3c26680908fcb807f">
  <xsd:schema xmlns:xsd="http://www.w3.org/2001/XMLSchema" xmlns:xs="http://www.w3.org/2001/XMLSchema" xmlns:p="http://schemas.microsoft.com/office/2006/metadata/properties" xmlns:ns2="9e21fcd7-b33a-4c83-80c7-3e9b161e7782" targetNamespace="http://schemas.microsoft.com/office/2006/metadata/properties" ma:root="true" ma:fieldsID="2e8077014fab9da1b7153fe7ec4b1db4" ns2:_="">
    <xsd:import namespace="9e21fcd7-b33a-4c83-80c7-3e9b161e77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21fcd7-b33a-4c83-80c7-3e9b161e77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479b2896-0ce3-4b31-ac7f-86c7c81b49a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e21fcd7-b33a-4c83-80c7-3e9b161e778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51C5B5E-DC2F-4019-8099-F7EFEDB8FE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21fcd7-b33a-4c83-80c7-3e9b161e778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7E3565B-3FB3-4E96-87C2-0745B83E823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4669FA-6B33-4B57-A077-80A4CCDEAF2B}">
  <ds:schemaRefs>
    <ds:schemaRef ds:uri="http://schemas.microsoft.com/office/2006/metadata/properties"/>
    <ds:schemaRef ds:uri="http://schemas.microsoft.com/office/infopath/2007/PartnerControls"/>
    <ds:schemaRef ds:uri="9e21fcd7-b33a-4c83-80c7-3e9b161e778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Striped black border presentation (widescreen)</Template>
  <TotalTime>5817</TotalTime>
  <Words>57</Words>
  <Application>Microsoft Office PowerPoint</Application>
  <PresentationFormat>Custom</PresentationFormat>
  <Paragraphs>13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Euphemia</vt:lpstr>
      <vt:lpstr>Striped Border 16x9</vt:lpstr>
      <vt:lpstr>PowerPoint Presentation</vt:lpstr>
      <vt:lpstr>Financial Highlights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</dc:title>
  <dc:creator>John Galatic</dc:creator>
  <cp:lastModifiedBy>Ann Degnan</cp:lastModifiedBy>
  <cp:revision>413</cp:revision>
  <cp:lastPrinted>2023-06-13T12:57:09Z</cp:lastPrinted>
  <dcterms:created xsi:type="dcterms:W3CDTF">2018-09-17T20:05:35Z</dcterms:created>
  <dcterms:modified xsi:type="dcterms:W3CDTF">2024-08-22T11:43:14Z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0x0101009B5BC2E8A852E64191E0261D962ECE87</vt:lpwstr>
  </property>
  <property fmtid="{D5CDD505-2E9C-101B-9397-08002B2CF9AE}" pid="3" name="MediaServiceImageTags">
    <vt:lpwstr/>
  </property>
</Properties>
</file>